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4" r:id="rId3"/>
    <p:sldId id="265" r:id="rId4"/>
    <p:sldId id="266" r:id="rId5"/>
    <p:sldId id="257" r:id="rId6"/>
    <p:sldId id="263" r:id="rId7"/>
    <p:sldId id="267" r:id="rId8"/>
    <p:sldId id="268" r:id="rId9"/>
    <p:sldId id="262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he Alpha" id="{5B77C2EB-B9E1-4787-A639-7DAA5672FD82}">
          <p14:sldIdLst>
            <p14:sldId id="256"/>
          </p14:sldIdLst>
        </p14:section>
        <p14:section name="def main():" id="{1384701E-1AB4-45A1-A876-AB5277D27F0D}">
          <p14:sldIdLst>
            <p14:sldId id="264"/>
            <p14:sldId id="265"/>
            <p14:sldId id="266"/>
            <p14:sldId id="257"/>
          </p14:sldIdLst>
        </p14:section>
        <p14:section name="if __name__ == &quot;__main__&quot;:" id="{D4A4D323-2D92-4583-AF2E-FBD9CE8FCDEA}">
          <p14:sldIdLst>
            <p14:sldId id="263"/>
            <p14:sldId id="267"/>
            <p14:sldId id="268"/>
          </p14:sldIdLst>
        </p14:section>
        <p14:section name="The Omega" id="{FCE656FA-C0E7-4167-AC7A-BCE5DE7559D5}">
          <p14:sldIdLst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A3CE"/>
    <a:srgbClr val="FD8BF2"/>
    <a:srgbClr val="2CA02C"/>
    <a:srgbClr val="1F77B4"/>
    <a:srgbClr val="FF7F00"/>
    <a:srgbClr val="4DAF4A"/>
    <a:srgbClr val="377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835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606EC7A-E60D-14F8-306F-373DD57EA9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68D85A8-9D97-0DC6-F63F-3A2812554F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5A20FA-6670-4C46-96B7-FC30DEB90749}" type="datetimeFigureOut">
              <a:rPr lang="zh-CN" altLang="en-US" smtClean="0"/>
              <a:t>2025/9/3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ED38AD6-4F96-1ECC-16A7-7534529A4A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51A279C-EA41-6873-23FC-38C71A0404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10446-7506-4667-9D2E-4B26508780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2046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gif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D928F-3BB4-4E7C-949D-66E777939F52}" type="datetimeFigureOut">
              <a:rPr lang="zh-CN" altLang="en-US" smtClean="0"/>
              <a:t>2025/9/3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2C1A48-668A-48A9-B90A-E02750E00E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2117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7948A4-A2D0-0183-D3E7-D80BEFFE31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5F5C060-6803-1083-E60A-EB489F8CA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39D75-0E88-ACCC-EC3D-548F19D05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A4B7F7-1EDF-82B6-B713-9BF0EFC73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BA281E-7DF2-500B-6415-0F498650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885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D2A59-69CF-9327-F5FA-BBCF075AF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DC49A03-1BF9-6094-45AA-C6DCB6866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E68EB3-F43D-2E42-E17F-A840FD458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31B852-29C6-2DD2-70BF-AB7A1AEA8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4C6FA0-6526-E0CB-FFE5-33EBDD20C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7372BA6-076B-C8E8-41F5-74ACFE3CD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69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C287A6-0F25-5A75-1D91-8E1BC46A4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D8064D-39C6-9A6A-78DF-2C551CF8E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1F8085-2BA6-783C-3B19-115CAB70F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3DB153-76B5-1AD7-80C6-CB5F09119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4ED343-F408-563F-C151-8C9751EC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515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68A0883-DB77-A805-915E-BAF1566455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2337BBD-A07E-CC79-A32F-31850272A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790DD2-6BD8-916C-0FC4-FAE8454CA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8FDF48-9F23-9371-0936-202DB72A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13325A-59F0-B0A2-601D-B3A6E9061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246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48FBA6-E7A0-5ED9-F062-A257AEC43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5E0318-872E-76A4-E318-54EB5BA6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6C5A1A-7466-9637-E41E-C1E7DF879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784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594FD-55EB-46A7-4D9C-B1A45817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0669FC-6C7D-1235-BDE3-ECFAE85D9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B5D1E9-00DC-33CC-FBA0-7D7BC20DE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D0B8F-2896-54D1-7DC4-61630250B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873C18-0488-71B8-B879-9EA0DE58A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095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6EB80-627F-1154-20CB-CE89C3B93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29B8D5-4C4D-CF70-F198-914F96FBA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F37EDE4-9997-35C2-8A66-9097D15A63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73E70D-D271-C265-4D7A-CA3F10014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EF4229-04B4-4962-CBF5-338A11486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9A42ED-8448-2412-3C7B-2FE28289A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873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711812-24F7-65B6-A674-7AF1039C5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39C1A2-3886-ACCE-F311-0C1C9C788D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3151239-4798-E962-2B70-89D9768D14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E1AD3A-A126-4C49-FDCA-690DA19F75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CDE7B7A-B5E3-7811-62B2-FAF2E49B9C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609AC8D-4001-AAB5-AA48-5F0E24CCB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8D4D58-688E-8D45-DAC1-01571582C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F818244-0C06-C4F1-4C92-A3603B4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3915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6A604-15C0-D6A0-DD5D-1753165E3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65125"/>
            <a:ext cx="10515600" cy="640715"/>
          </a:xfrm>
          <a:prstGeom prst="rect">
            <a:avLst/>
          </a:prstGeom>
        </p:spPr>
        <p:txBody>
          <a:bodyPr/>
          <a:lstStyle>
            <a:lvl1pPr>
              <a:defRPr baseline="0">
                <a:latin typeface="Calibri" panose="020F0502020204030204" pitchFamily="34" charset="0"/>
                <a:ea typeface="苹方-简 中黑体" panose="020B0600000000000000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41A9A1B-A6C2-7DCE-E538-9EC5D8DC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51BE22-DE39-D7A3-8D7B-A908AA4CA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7EC9C-6EBC-F4A0-0C38-F63A39039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162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BDC62B-B12D-81ED-AB7C-68003EAE8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A8982B3-BDB1-8FF8-1FFE-CF827ADC8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AB8480E-619E-3D1C-B6F7-F31AE7658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1136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0E6C12-DD96-4A94-E538-033ACB12D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9278"/>
          </a:xfrm>
          <a:prstGeom prst="rect">
            <a:avLst/>
          </a:prstGeom>
        </p:spPr>
        <p:txBody>
          <a:bodyPr/>
          <a:lstStyle>
            <a:lvl1pPr>
              <a:defRPr b="1" i="0" baseline="0">
                <a:latin typeface="Calibri" panose="020F050202020403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022B7A8-49C1-5645-942D-04A032965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4608A09-0CF6-82AA-4D20-A37D0068D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C8E4AA0-3B0D-6607-85C9-ED8B19E62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4189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D2ED6B-62E8-1C44-153C-2BBC7C1AE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EAAABB-8447-7575-57D0-322DB9B58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9285C3-80E5-C1BB-E0EC-44F2AE412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67B47A6-5013-93A4-28CF-A5EC74624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622D93-B491-9A21-0414-39C4CA3AF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0423FB-0440-D383-E9D6-6BC40BBD0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701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6D1C9A-9E2B-6B4A-F2C8-AFA1DE3C5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3AF9BA-5AEF-53E6-19EB-746B0D7088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B0012E-0087-1992-D7DE-D61141CDC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905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403.06090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arxiv.org/abs/2304.07193v1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ruko386" TargetMode="External"/><Relationship Id="rId2" Type="http://schemas.openxmlformats.org/officeDocument/2006/relationships/hyperlink" Target="mailto:Haruko386@outlook.com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AA42522-7A8E-9912-6442-0E5B80213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8" b="469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4">
            <a:extLst>
              <a:ext uri="{FF2B5EF4-FFF2-40B4-BE49-F238E27FC236}">
                <a16:creationId xmlns:a16="http://schemas.microsoft.com/office/drawing/2014/main" id="{3763DCA7-A422-41CB-93EF-A0CCF6DF5061}"/>
              </a:ext>
            </a:extLst>
          </p:cNvPr>
          <p:cNvSpPr/>
          <p:nvPr/>
        </p:nvSpPr>
        <p:spPr>
          <a:xfrm>
            <a:off x="-13712" y="0"/>
            <a:ext cx="12205711" cy="6857573"/>
          </a:xfrm>
          <a:custGeom>
            <a:avLst/>
            <a:gdLst/>
            <a:ahLst/>
            <a:cxnLst/>
            <a:rect l="l" t="t" r="r" b="b"/>
            <a:pathLst>
              <a:path w="12176760" h="6858000">
                <a:moveTo>
                  <a:pt x="0" y="6857999"/>
                </a:moveTo>
                <a:lnTo>
                  <a:pt x="12176759" y="6858000"/>
                </a:lnTo>
                <a:lnTo>
                  <a:pt x="12176760" y="0"/>
                </a:lnTo>
                <a:lnTo>
                  <a:pt x="0" y="0"/>
                </a:lnTo>
                <a:lnTo>
                  <a:pt x="0" y="6857999"/>
                </a:lnTo>
                <a:close/>
              </a:path>
            </a:pathLst>
          </a:custGeom>
          <a:solidFill>
            <a:srgbClr val="000000">
              <a:alpha val="21960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44834D8D-CA88-C92C-8F6B-8E15672A089D}"/>
              </a:ext>
            </a:extLst>
          </p:cNvPr>
          <p:cNvSpPr txBox="1">
            <a:spLocks/>
          </p:cNvSpPr>
          <p:nvPr/>
        </p:nvSpPr>
        <p:spPr>
          <a:xfrm>
            <a:off x="615322" y="1154418"/>
            <a:ext cx="10814677" cy="1982594"/>
          </a:xfrm>
          <a:prstGeom prst="rect">
            <a:avLst/>
          </a:prstGeom>
        </p:spPr>
        <p:txBody>
          <a:bodyPr vert="horz" wrap="square" lIns="0" tIns="12700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US" altLang="zh-CN" sz="6400" b="1" dirty="0">
                <a:solidFill>
                  <a:srgbClr val="FFFFFF"/>
                </a:solidFill>
                <a:latin typeface="Calibri"/>
                <a:cs typeface="Calibri"/>
              </a:rPr>
              <a:t>DINOv2: Learning Robust Visual Features without Supervision</a:t>
            </a:r>
            <a:endParaRPr lang="en-US" sz="6400" b="1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12" name="object 7">
            <a:extLst>
              <a:ext uri="{FF2B5EF4-FFF2-40B4-BE49-F238E27FC236}">
                <a16:creationId xmlns:a16="http://schemas.microsoft.com/office/drawing/2014/main" id="{706448F4-C9EC-091F-7AEE-87670750AF56}"/>
              </a:ext>
            </a:extLst>
          </p:cNvPr>
          <p:cNvSpPr txBox="1"/>
          <p:nvPr/>
        </p:nvSpPr>
        <p:spPr>
          <a:xfrm>
            <a:off x="745951" y="5847384"/>
            <a:ext cx="138046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srgbClr val="FFFFFF"/>
                </a:solidFill>
                <a:latin typeface="Calibri"/>
                <a:cs typeface="Calibri"/>
              </a:rPr>
              <a:t>Haruko386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13" name="object 8">
            <a:extLst>
              <a:ext uri="{FF2B5EF4-FFF2-40B4-BE49-F238E27FC236}">
                <a16:creationId xmlns:a16="http://schemas.microsoft.com/office/drawing/2014/main" id="{81CDE149-25CB-171A-1749-7AA21A437913}"/>
              </a:ext>
            </a:extLst>
          </p:cNvPr>
          <p:cNvSpPr txBox="1"/>
          <p:nvPr/>
        </p:nvSpPr>
        <p:spPr>
          <a:xfrm>
            <a:off x="745951" y="3318510"/>
            <a:ext cx="5662295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  <a:tabLst>
                <a:tab pos="354965" algn="l"/>
              </a:tabLst>
            </a:pPr>
            <a:r>
              <a:rPr lang="en-US" altLang="zh-CN" sz="20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Published in Transactions on Machine Learning Research</a:t>
            </a:r>
            <a:endParaRPr lang="en-US" sz="2000" b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746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DBBCF4-C6A8-BB80-E298-1E520DB48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Stable Diffusion 2.1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04E137D-4118-9CE0-77BD-06E944A71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4C9A337-D9F8-1234-1C02-9FD85998F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33F26A-3E47-F1FE-E950-CACD1401D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5DE75DD-AAB7-0095-60D4-2A3A58EC09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89660"/>
            <a:ext cx="3789854" cy="467868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641A61D-0F2A-999C-1086-8B174163E7D5}"/>
              </a:ext>
            </a:extLst>
          </p:cNvPr>
          <p:cNvSpPr txBox="1"/>
          <p:nvPr/>
        </p:nvSpPr>
        <p:spPr>
          <a:xfrm>
            <a:off x="4911090" y="1658035"/>
            <a:ext cx="72809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Stable Diffusion 2</a:t>
            </a:r>
            <a:r>
              <a:rPr lang="zh-CN" altLang="en-US" b="1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是一个基于条件</a:t>
            </a:r>
            <a:r>
              <a:rPr lang="en-US" altLang="zh-CN" b="1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(Condition-Based)</a:t>
            </a:r>
            <a:r>
              <a:rPr lang="zh-CN" altLang="en-US" b="1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的生成模型</a:t>
            </a:r>
            <a:endParaRPr lang="zh-CN" altLang="en-US" dirty="0">
              <a:latin typeface="苹方-简" panose="020B0400000000000000" pitchFamily="34" charset="-122"/>
              <a:ea typeface="苹方-简" panose="020B04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DF74FD6-11BB-E66D-004E-29FD2D5AC4F0}"/>
              </a:ext>
            </a:extLst>
          </p:cNvPr>
          <p:cNvSpPr txBox="1"/>
          <p:nvPr/>
        </p:nvSpPr>
        <p:spPr>
          <a:xfrm>
            <a:off x="4911090" y="2027367"/>
            <a:ext cx="68922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b="1" dirty="0">
                <a:latin typeface="苹方-简" panose="020B0400000000000000" pitchFamily="34" charset="-122"/>
                <a:ea typeface="苹方-简" panose="020B0400000000000000" pitchFamily="34" charset="-122"/>
              </a:rPr>
              <a:t>条件生成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是指模型根据给定的特定输入信息（称为“条件”或“条件信号”），来生成与之相匹配的输出。模型的学习目标不再是随机产生数据，而是学习一个从条件到目标数据的复杂映射。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03B5BF5-F1C1-1055-FF75-1B40D55C6C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9800" y="4100696"/>
            <a:ext cx="1615440" cy="16154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D683415-79B8-7002-D06B-7A3FF89096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4100696"/>
            <a:ext cx="1615440" cy="16154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18" name="连接符: 肘形 17">
            <a:extLst>
              <a:ext uri="{FF2B5EF4-FFF2-40B4-BE49-F238E27FC236}">
                <a16:creationId xmlns:a16="http://schemas.microsoft.com/office/drawing/2014/main" id="{51B0F045-EF54-7FE7-786A-638781605C78}"/>
              </a:ext>
            </a:extLst>
          </p:cNvPr>
          <p:cNvCxnSpPr>
            <a:stCxn id="14" idx="0"/>
            <a:endCxn id="16" idx="0"/>
          </p:cNvCxnSpPr>
          <p:nvPr/>
        </p:nvCxnSpPr>
        <p:spPr>
          <a:xfrm rot="5400000" flipH="1" flipV="1">
            <a:off x="8122920" y="2805296"/>
            <a:ext cx="12700" cy="2590800"/>
          </a:xfrm>
          <a:prstGeom prst="bentConnector3">
            <a:avLst>
              <a:gd name="adj1" fmla="val 324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F1F150A2-2EF8-CE3C-C9F0-59354D981088}"/>
              </a:ext>
            </a:extLst>
          </p:cNvPr>
          <p:cNvSpPr txBox="1"/>
          <p:nvPr/>
        </p:nvSpPr>
        <p:spPr>
          <a:xfrm>
            <a:off x="5902960" y="3408278"/>
            <a:ext cx="44526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苹方-简" panose="020B0400000000000000" pitchFamily="34" charset="-122"/>
                <a:ea typeface="苹方-简" panose="020B0400000000000000" pitchFamily="34" charset="-122"/>
              </a:rPr>
              <a:t>Prompt: A woman, red hair, blue jacket</a:t>
            </a:r>
            <a:endParaRPr lang="zh-CN" altLang="en-US" sz="1400" dirty="0">
              <a:latin typeface="苹方-简" panose="020B0400000000000000" pitchFamily="34" charset="-122"/>
              <a:ea typeface="苹方-简" panose="020B0400000000000000" pitchFamily="34" charset="-122"/>
            </a:endParaRPr>
          </a:p>
        </p:txBody>
      </p:sp>
      <p:cxnSp>
        <p:nvCxnSpPr>
          <p:cNvPr id="24" name="连接符: 曲线 23">
            <a:extLst>
              <a:ext uri="{FF2B5EF4-FFF2-40B4-BE49-F238E27FC236}">
                <a16:creationId xmlns:a16="http://schemas.microsoft.com/office/drawing/2014/main" id="{956E25BA-FE45-13C8-14FD-5A0B97C11378}"/>
              </a:ext>
            </a:extLst>
          </p:cNvPr>
          <p:cNvCxnSpPr>
            <a:cxnSpLocks/>
            <a:stCxn id="21" idx="3"/>
          </p:cNvCxnSpPr>
          <p:nvPr/>
        </p:nvCxnSpPr>
        <p:spPr>
          <a:xfrm flipH="1" flipV="1">
            <a:off x="9424670" y="1658035"/>
            <a:ext cx="930910" cy="1904132"/>
          </a:xfrm>
          <a:prstGeom prst="curvedConnector4">
            <a:avLst>
              <a:gd name="adj1" fmla="val -193998"/>
              <a:gd name="adj2" fmla="val 134878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4649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C726BF-78FB-95EB-B457-DD8EF0055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Marigold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380B64D-CE56-C793-19BF-3854B983D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185C8DF-F254-2396-4AE7-93BD9C5A7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4C2312-DDAC-4A8B-D736-F26B4B7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2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DEEB9F8-FD5F-C0B7-AD0E-B0C70B8EC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509" y="975360"/>
            <a:ext cx="10154982" cy="490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065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95E78D-7240-29A2-817A-02D3C26BE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Based on </a:t>
            </a:r>
            <a:r>
              <a:rPr lang="en-US" altLang="zh-CN" b="1" dirty="0"/>
              <a:t>LAION-5B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B5FA84-2CB2-A1FF-3F02-60DB30346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3B0961-E857-51C7-4749-0BF9CB1DF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804776-B0E3-74B0-50DB-0D2A53A6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938CA54-6A1E-09A1-2500-48EC794641BE}"/>
              </a:ext>
            </a:extLst>
          </p:cNvPr>
          <p:cNvSpPr txBox="1"/>
          <p:nvPr/>
        </p:nvSpPr>
        <p:spPr>
          <a:xfrm>
            <a:off x="617220" y="1063675"/>
            <a:ext cx="94343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b="1" dirty="0">
                <a:latin typeface="苹方-简" panose="020B0400000000000000" pitchFamily="34" charset="-122"/>
                <a:ea typeface="苹方-简" panose="020B0400000000000000" pitchFamily="34" charset="-122"/>
              </a:rPr>
              <a:t>LAION-5B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: </a:t>
            </a:r>
            <a:r>
              <a:rPr lang="zh-CN" altLang="en-US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一个由 </a:t>
            </a:r>
            <a:r>
              <a:rPr lang="en-US" altLang="zh-CN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58.5 </a:t>
            </a:r>
            <a:r>
              <a:rPr lang="zh-CN" altLang="en-US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亿</a:t>
            </a:r>
            <a:r>
              <a:rPr lang="zh-CN" altLang="en-US" dirty="0">
                <a:solidFill>
                  <a:srgbClr val="404040"/>
                </a:solidFill>
                <a:latin typeface="苹方-简" panose="020B0400000000000000" pitchFamily="34" charset="-122"/>
                <a:ea typeface="苹方-简" panose="020B0400000000000000" pitchFamily="34" charset="-122"/>
              </a:rPr>
              <a:t>个</a:t>
            </a:r>
            <a:r>
              <a:rPr lang="zh-CN" altLang="en-US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图像</a:t>
            </a:r>
            <a:r>
              <a:rPr lang="en-US" altLang="zh-CN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-</a:t>
            </a:r>
            <a:r>
              <a:rPr lang="zh-CN" altLang="en-US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文本对</a:t>
            </a:r>
            <a:r>
              <a:rPr lang="en-US" altLang="zh-CN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(image-text pairs) </a:t>
            </a:r>
            <a:r>
              <a:rPr lang="zh-CN" altLang="en-US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组成的公开数据集。通过在大量的数据进行训练，使得</a:t>
            </a:r>
            <a:r>
              <a:rPr lang="en-US" altLang="zh-CN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SD2</a:t>
            </a:r>
            <a:r>
              <a:rPr lang="zh-CN" altLang="en-US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有了很强的图像先验能力，</a:t>
            </a:r>
            <a:r>
              <a:rPr lang="en-US" altLang="zh-CN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SD2</a:t>
            </a:r>
            <a:r>
              <a:rPr lang="zh-CN" altLang="en-US" i="0" dirty="0">
                <a:solidFill>
                  <a:srgbClr val="404040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的训练过程可简单描述如下</a:t>
            </a:r>
            <a:endParaRPr lang="zh-CN" altLang="en-US" dirty="0">
              <a:latin typeface="苹方-简" panose="020B0400000000000000" pitchFamily="34" charset="-122"/>
              <a:ea typeface="苹方-简" panose="020B0400000000000000" pitchFamily="34" charset="-122"/>
            </a:endParaRP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EBD04EDC-8874-8193-73D7-7966C74ED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52" y="1710006"/>
            <a:ext cx="8841096" cy="4724400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497DF163-3DBE-9406-F998-BF1BD5C835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8" r="22175"/>
          <a:stretch>
            <a:fillRect/>
          </a:stretch>
        </p:blipFill>
        <p:spPr>
          <a:xfrm>
            <a:off x="2118355" y="3639413"/>
            <a:ext cx="1200156" cy="12043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3" name="矩形 52">
            <a:extLst>
              <a:ext uri="{FF2B5EF4-FFF2-40B4-BE49-F238E27FC236}">
                <a16:creationId xmlns:a16="http://schemas.microsoft.com/office/drawing/2014/main" id="{53353D18-0F71-870A-9870-3168A8A23390}"/>
              </a:ext>
            </a:extLst>
          </p:cNvPr>
          <p:cNvSpPr/>
          <p:nvPr/>
        </p:nvSpPr>
        <p:spPr>
          <a:xfrm>
            <a:off x="2118354" y="2088743"/>
            <a:ext cx="1200156" cy="120431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Text-Prompt :</a:t>
            </a:r>
          </a:p>
          <a:p>
            <a:pPr algn="ctr"/>
            <a:r>
              <a:rPr lang="en-US" altLang="zh-CN" sz="1400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man with a Graphics Card in his hand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D5AE2901-36FF-A2A7-89C4-1964F67EC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8" r="22175"/>
          <a:stretch>
            <a:fillRect/>
          </a:stretch>
        </p:blipFill>
        <p:spPr>
          <a:xfrm>
            <a:off x="4926342" y="3850004"/>
            <a:ext cx="730890" cy="733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470DEC54-EC6F-7E29-0F11-43E32A8AF77A}"/>
              </a:ext>
            </a:extLst>
          </p:cNvPr>
          <p:cNvSpPr/>
          <p:nvPr/>
        </p:nvSpPr>
        <p:spPr>
          <a:xfrm>
            <a:off x="4926342" y="2303145"/>
            <a:ext cx="730890" cy="7334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u="sng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C9382F05-8CB3-70E3-5DFB-613970E069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6342" y="2303145"/>
            <a:ext cx="733425" cy="733425"/>
          </a:xfrm>
          <a:prstGeom prst="rect">
            <a:avLst/>
          </a:prstGeom>
        </p:spPr>
      </p:pic>
      <p:pic>
        <p:nvPicPr>
          <p:cNvPr id="58" name="图片 57">
            <a:extLst>
              <a:ext uri="{FF2B5EF4-FFF2-40B4-BE49-F238E27FC236}">
                <a16:creationId xmlns:a16="http://schemas.microsoft.com/office/drawing/2014/main" id="{9FB529A8-C9BA-CF4D-ABAA-A7532CE293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807" y="3850003"/>
            <a:ext cx="733425" cy="733425"/>
          </a:xfrm>
          <a:prstGeom prst="rect">
            <a:avLst/>
          </a:prstGeom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id="{FB459075-9441-DF98-DBDB-48DE465B7B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8" r="22175"/>
          <a:stretch>
            <a:fillRect/>
          </a:stretch>
        </p:blipFill>
        <p:spPr>
          <a:xfrm>
            <a:off x="7205518" y="3850004"/>
            <a:ext cx="730890" cy="733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8618A1A5-CA24-E35F-6C32-C36E8DFD19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5518" y="3850004"/>
            <a:ext cx="73342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24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30E85D-4A6F-96D0-7609-0817FF7A2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Marigold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936B39-D638-08DC-53AF-B8806EC47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 dirty="0"/>
              <a:t>DINOv2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812E4D-D607-9C3E-8778-8270E0756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B62E52-3EB1-BFE5-7786-4887792AD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D10A7F3-7C9E-149A-B784-C61B4FE2D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452" y="1066800"/>
            <a:ext cx="8841096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924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B1567BD-F0B2-5864-773A-385782970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/>
              <a:t>Where does the </a:t>
            </a:r>
            <a:r>
              <a:rPr lang="en-US" altLang="zh-CN" sz="4000" i="1" dirty="0"/>
              <a:t>RICH VISUAL KNOWLEDGE</a:t>
            </a:r>
            <a:r>
              <a:rPr lang="en-US" altLang="zh-CN" sz="4000" dirty="0"/>
              <a:t> reside in Diffusion Model? </a:t>
            </a:r>
            <a:endParaRPr lang="zh-CN" altLang="en-US" sz="4000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A061086-3707-F3F9-E2A8-48C3E9D74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49AA8B-E18E-4AB3-ECBC-18D4BB1CB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BCABA0-FC55-1069-83EC-DC02230C8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01ED5B0-C7BD-1594-FA7A-AF6A093E35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55"/>
          <a:stretch>
            <a:fillRect/>
          </a:stretch>
        </p:blipFill>
        <p:spPr>
          <a:xfrm>
            <a:off x="0" y="1535372"/>
            <a:ext cx="12192000" cy="216536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11F8C2C-5899-E957-F2F4-E5EEAEA31786}"/>
              </a:ext>
            </a:extLst>
          </p:cNvPr>
          <p:cNvSpPr txBox="1"/>
          <p:nvPr/>
        </p:nvSpPr>
        <p:spPr>
          <a:xfrm>
            <a:off x="539086" y="3794078"/>
            <a:ext cx="76872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根据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  <a:hlinkClick r:id="rId3"/>
              </a:rPr>
              <a:t>GenPercept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在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Marigold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、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DPT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上进行的消融实验：</a:t>
            </a:r>
            <a:endParaRPr lang="en-US" altLang="zh-CN" dirty="0">
              <a:latin typeface="苹方-简" panose="020B0400000000000000" pitchFamily="34" charset="-122"/>
              <a:ea typeface="苹方-简" panose="020B0400000000000000" pitchFamily="34" charset="-122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对于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U-Net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去噪网络：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 U-Net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的参数重新初始化，并在相同的数据集上从头开始训练网络。在没有来自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LAION-5B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的大规模数据的先验知识的情况下，网络表现不佳，失去了泛化能力。这表明大部分先验知识存储在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U-Net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模块中。</a:t>
            </a:r>
            <a:endParaRPr lang="en-US" altLang="zh-CN" dirty="0">
              <a:latin typeface="苹方-简" panose="020B0400000000000000" pitchFamily="34" charset="-122"/>
              <a:ea typeface="苹方-简" panose="020B0400000000000000" pitchFamily="34" charset="-122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对于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I2L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编码器：我们从头开始使用图像像素均方误差损失进行训练。尽管没有预训练的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VAE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解码器参数，它的表现仍然很好。</a:t>
            </a:r>
            <a:endParaRPr lang="en-US" altLang="zh-CN" dirty="0">
              <a:latin typeface="苹方-简" panose="020B0400000000000000" pitchFamily="34" charset="-122"/>
              <a:ea typeface="苹方-简" panose="020B0400000000000000" pitchFamily="34" charset="-122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zh-CN" dirty="0">
              <a:latin typeface="苹方-简" panose="020B0400000000000000" pitchFamily="34" charset="-122"/>
              <a:ea typeface="苹方-简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4701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38E851A2-C123-9DE2-58D8-57B8B420B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对于编码器的改进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FF4D93D-962F-4316-8727-F6C5414EE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142D60A-6B74-4553-25B2-EB76F3130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33EAFC2-9815-9AFF-B175-1268DEC08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8F2B29C-33E9-BE0E-EF35-C430EC19C71A}"/>
              </a:ext>
            </a:extLst>
          </p:cNvPr>
          <p:cNvSpPr txBox="1"/>
          <p:nvPr/>
        </p:nvSpPr>
        <p:spPr>
          <a:xfrm>
            <a:off x="780623" y="1122866"/>
            <a:ext cx="467644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b="0" i="0" dirty="0">
                <a:solidFill>
                  <a:srgbClr val="1A1A1A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通常，扩散模型由一个图像到潜在空间（</a:t>
            </a:r>
            <a:r>
              <a:rPr lang="en-US" altLang="zh-CN" b="0" i="0" dirty="0">
                <a:solidFill>
                  <a:srgbClr val="1A1A1A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I2L</a:t>
            </a:r>
            <a:r>
              <a:rPr lang="zh-CN" altLang="en-US" b="0" i="0" dirty="0">
                <a:solidFill>
                  <a:srgbClr val="1A1A1A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）的编码器</a:t>
            </a:r>
            <a:r>
              <a:rPr lang="en-US" altLang="zh-CN" b="0" i="0" dirty="0">
                <a:solidFill>
                  <a:srgbClr val="1A1A1A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-</a:t>
            </a:r>
            <a:r>
              <a:rPr lang="zh-CN" altLang="en-US" b="0" i="0" dirty="0">
                <a:solidFill>
                  <a:srgbClr val="1A1A1A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解码器和一个去噪网络组成。前者将图像压缩到潜在空间并重建它们，而后者则感知和推理场景。实验发现，主要瓶颈在于去噪网络的特征表示能力。</a:t>
            </a:r>
            <a:endParaRPr lang="zh-CN" altLang="en-US" dirty="0">
              <a:latin typeface="苹方-简" panose="020B0400000000000000" pitchFamily="34" charset="-122"/>
              <a:ea typeface="苹方-简" panose="020B0400000000000000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6534E7B-07FE-7AA0-32A0-778B8D416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278" y="314700"/>
            <a:ext cx="5514644" cy="294685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C680F0A-6CF7-7575-A4BF-43A1853F4B59}"/>
              </a:ext>
            </a:extLst>
          </p:cNvPr>
          <p:cNvSpPr txBox="1"/>
          <p:nvPr/>
        </p:nvSpPr>
        <p:spPr>
          <a:xfrm>
            <a:off x="780623" y="2600194"/>
            <a:ext cx="467644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b="0" i="0" dirty="0">
                <a:solidFill>
                  <a:srgbClr val="1A1A1A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Marigold</a:t>
            </a:r>
            <a:r>
              <a:rPr lang="zh-CN" altLang="en-US" b="0" i="0" dirty="0">
                <a:solidFill>
                  <a:srgbClr val="1A1A1A"/>
                </a:solidFill>
                <a:effectLst/>
                <a:latin typeface="苹方-简" panose="020B0400000000000000" pitchFamily="34" charset="-122"/>
                <a:ea typeface="苹方-简" panose="020B0400000000000000" pitchFamily="34" charset="-122"/>
              </a:rPr>
              <a:t>中的输入部分，直接将原图像编码进潜空间内作为条件进行处理。</a:t>
            </a:r>
            <a:endParaRPr lang="en-US" altLang="zh-CN" b="0" i="0" dirty="0">
              <a:solidFill>
                <a:srgbClr val="1A1A1A"/>
              </a:solidFill>
              <a:effectLst/>
              <a:latin typeface="苹方-简" panose="020B0400000000000000" pitchFamily="34" charset="-122"/>
              <a:ea typeface="苹方-简" panose="020B0400000000000000" pitchFamily="34" charset="-122"/>
            </a:endParaRPr>
          </a:p>
          <a:p>
            <a:pPr algn="just"/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然而经过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SD2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编码器编码后的图像，用于预训练去噪网络的重建任务时，会使得模型优先考虑纹理细节而非结构，导致深度预测中的纹理不真实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2AB7F28-507F-A3A0-9765-25E6E7CC9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311975"/>
            <a:ext cx="5561602" cy="280461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3C04250-FB08-A801-C6A4-BFA16B8AB525}"/>
              </a:ext>
            </a:extLst>
          </p:cNvPr>
          <p:cNvSpPr txBox="1"/>
          <p:nvPr/>
        </p:nvSpPr>
        <p:spPr>
          <a:xfrm>
            <a:off x="780623" y="4354520"/>
            <a:ext cx="46764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solidFill>
                  <a:srgbClr val="1A1A1A"/>
                </a:solidFill>
                <a:latin typeface="苹方-简" panose="020B0400000000000000" pitchFamily="34" charset="-122"/>
                <a:ea typeface="苹方-简" panose="020B0400000000000000" pitchFamily="34" charset="-122"/>
              </a:rPr>
              <a:t>受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  <a:hlinkClick r:id="rId4"/>
              </a:rPr>
              <a:t>DINOv2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启发，将拥有丰富先验知识的</a:t>
            </a:r>
            <a:r>
              <a:rPr lang="en-US" altLang="zh-CN" dirty="0">
                <a:latin typeface="苹方-简" panose="020B0400000000000000" pitchFamily="34" charset="-122"/>
                <a:ea typeface="苹方-简" panose="020B0400000000000000" pitchFamily="34" charset="-122"/>
              </a:rPr>
              <a:t>DINOv2</a:t>
            </a:r>
            <a:r>
              <a:rPr lang="zh-CN" altLang="en-US" dirty="0">
                <a:latin typeface="苹方-简" panose="020B0400000000000000" pitchFamily="34" charset="-122"/>
                <a:ea typeface="苹方-简" panose="020B0400000000000000" pitchFamily="34" charset="-122"/>
              </a:rPr>
              <a:t>编码器用于图像的编码，会使模型更好学习到纹理细节部分的取舍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81A7ECA-93ED-6BC1-E94B-3353E443C445}"/>
              </a:ext>
            </a:extLst>
          </p:cNvPr>
          <p:cNvSpPr txBox="1"/>
          <p:nvPr/>
        </p:nvSpPr>
        <p:spPr>
          <a:xfrm>
            <a:off x="780623" y="5277850"/>
            <a:ext cx="467644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accent3">
                    <a:lumMod val="75000"/>
                  </a:schemeClr>
                </a:solidFill>
                <a:latin typeface="苹方-简" panose="020B0400000000000000" pitchFamily="34" charset="-122"/>
                <a:ea typeface="苹方-简" panose="020B0400000000000000" pitchFamily="34" charset="-122"/>
              </a:rPr>
              <a:t>DINOv2 </a:t>
            </a:r>
            <a:r>
              <a:rPr lang="zh-CN" altLang="en-US" sz="1400" dirty="0">
                <a:solidFill>
                  <a:schemeClr val="accent3">
                    <a:lumMod val="75000"/>
                  </a:schemeClr>
                </a:solidFill>
                <a:latin typeface="苹方-简" panose="020B0400000000000000" pitchFamily="34" charset="-122"/>
                <a:ea typeface="苹方-简" panose="020B0400000000000000" pitchFamily="34" charset="-122"/>
              </a:rPr>
              <a:t>是一个计算机视觉领域的里程碑式模型，它的核心目标是学习图像的通用视觉特征，而无需依赖大量人工标注的数据。通过精心筛选的数据集 </a:t>
            </a:r>
            <a:r>
              <a:rPr lang="en-US" altLang="zh-CN" sz="1400" dirty="0">
                <a:solidFill>
                  <a:schemeClr val="accent3">
                    <a:lumMod val="75000"/>
                  </a:schemeClr>
                </a:solidFill>
                <a:latin typeface="苹方-简" panose="020B0400000000000000" pitchFamily="34" charset="-122"/>
                <a:ea typeface="苹方-简" panose="020B0400000000000000" pitchFamily="34" charset="-122"/>
              </a:rPr>
              <a:t>LVD-142M(1.42</a:t>
            </a:r>
            <a:r>
              <a:rPr lang="zh-CN" altLang="en-US" sz="1400" dirty="0">
                <a:solidFill>
                  <a:schemeClr val="accent3">
                    <a:lumMod val="75000"/>
                  </a:schemeClr>
                </a:solidFill>
                <a:latin typeface="苹方-简" panose="020B0400000000000000" pitchFamily="34" charset="-122"/>
                <a:ea typeface="苹方-简" panose="020B0400000000000000" pitchFamily="34" charset="-122"/>
              </a:rPr>
              <a:t>亿张图像</a:t>
            </a:r>
            <a:r>
              <a:rPr lang="en-US" altLang="zh-CN" sz="1400" dirty="0">
                <a:solidFill>
                  <a:schemeClr val="accent3">
                    <a:lumMod val="75000"/>
                  </a:schemeClr>
                </a:solidFill>
                <a:latin typeface="苹方-简" panose="020B0400000000000000" pitchFamily="34" charset="-122"/>
                <a:ea typeface="苹方-简" panose="020B0400000000000000" pitchFamily="34" charset="-122"/>
              </a:rPr>
              <a:t>)</a:t>
            </a:r>
            <a:r>
              <a:rPr lang="zh-CN" altLang="en-US" sz="1400" dirty="0">
                <a:solidFill>
                  <a:schemeClr val="accent3">
                    <a:lumMod val="75000"/>
                  </a:schemeClr>
                </a:solidFill>
                <a:latin typeface="苹方-简" panose="020B0400000000000000" pitchFamily="34" charset="-122"/>
                <a:ea typeface="苹方-简" panose="020B0400000000000000" pitchFamily="34" charset="-122"/>
              </a:rPr>
              <a:t>学习到了丰富的语义知识</a:t>
            </a:r>
          </a:p>
        </p:txBody>
      </p:sp>
    </p:spTree>
    <p:extLst>
      <p:ext uri="{BB962C8B-B14F-4D97-AF65-F5344CB8AC3E}">
        <p14:creationId xmlns:p14="http://schemas.microsoft.com/office/powerpoint/2010/main" val="4110307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E864B6-4714-E503-14BA-C83F298FE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131C50-E826-D5CB-A074-616DF846C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DINOv2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B9AF9B8-82F5-D733-4078-067E37176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49C9752-08A0-6AA4-7DD9-035BFCF87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0576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8598F6-5817-1BC2-354A-B7A62B2C3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A43FDD26-A481-DD2D-92EE-A6851D30CE7B}"/>
              </a:ext>
            </a:extLst>
          </p:cNvPr>
          <p:cNvSpPr txBox="1"/>
          <p:nvPr/>
        </p:nvSpPr>
        <p:spPr>
          <a:xfrm>
            <a:off x="571601" y="390855"/>
            <a:ext cx="1526540" cy="574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>
                <a:latin typeface="Calibri"/>
                <a:cs typeface="Calibri"/>
              </a:rPr>
              <a:t>The</a:t>
            </a:r>
            <a:r>
              <a:rPr sz="3600" spc="-15" dirty="0">
                <a:latin typeface="Calibri"/>
                <a:cs typeface="Calibri"/>
              </a:rPr>
              <a:t> </a:t>
            </a:r>
            <a:r>
              <a:rPr lang="en-US" sz="3600" spc="-15" dirty="0">
                <a:latin typeface="Calibri"/>
                <a:cs typeface="Calibri"/>
              </a:rPr>
              <a:t>e</a:t>
            </a:r>
            <a:r>
              <a:rPr sz="3600" spc="-25" dirty="0">
                <a:latin typeface="Calibri"/>
                <a:cs typeface="Calibri"/>
              </a:rPr>
              <a:t>nd</a:t>
            </a:r>
            <a:endParaRPr sz="3600" dirty="0">
              <a:latin typeface="Calibri"/>
              <a:cs typeface="Calibri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0087893-9C4B-2702-674F-3D00AB97B935}"/>
              </a:ext>
            </a:extLst>
          </p:cNvPr>
          <p:cNvSpPr txBox="1"/>
          <p:nvPr/>
        </p:nvSpPr>
        <p:spPr>
          <a:xfrm>
            <a:off x="703943" y="984600"/>
            <a:ext cx="1836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Reference: </a:t>
            </a:r>
            <a:endParaRPr lang="zh-CN" altLang="en-US" sz="2400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F4EAEA9-C2F4-6717-0D76-D7ABF547A0DC}"/>
              </a:ext>
            </a:extLst>
          </p:cNvPr>
          <p:cNvSpPr txBox="1"/>
          <p:nvPr/>
        </p:nvSpPr>
        <p:spPr>
          <a:xfrm>
            <a:off x="849085" y="1446265"/>
            <a:ext cx="112485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 algn="just">
              <a:buFont typeface="+mj-lt"/>
              <a:buAutoNum type="romanUcPeriod"/>
            </a:pP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R. Rombach, A. </a:t>
            </a:r>
            <a:r>
              <a:rPr lang="en-US" altLang="zh-CN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Blattmann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 Lorenz, P. Esser, and B. </a:t>
            </a:r>
            <a:r>
              <a:rPr lang="en-US" altLang="zh-CN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Ommer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altLang="zh-CN" u="sng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resolution image synthesis with latent diffusion models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 </a:t>
            </a:r>
            <a:r>
              <a:rPr lang="en-US" altLang="zh-CN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Oquab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 </a:t>
            </a:r>
            <a:r>
              <a:rPr lang="en-US" altLang="zh-CN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Darcet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 </a:t>
            </a:r>
            <a:r>
              <a:rPr lang="en-US" altLang="zh-CN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Moutakanni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H. Vo, M. Szafraniec, V. </a:t>
            </a:r>
            <a:r>
              <a:rPr lang="en-US" altLang="zh-CN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Khalidov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P. Fernandez, D. Haziza, F. Massa, A. El-</a:t>
            </a:r>
            <a:r>
              <a:rPr lang="en-US" altLang="zh-CN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Nouby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al., “</a:t>
            </a:r>
            <a:r>
              <a:rPr lang="en-US" altLang="zh-CN" u="sng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Dinov2: Learning robust visual features without supervision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,” 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Ke, A. Obukhov, S. Huang, N. Metzger, R. C. Daudt, and K. Schindler, “</a:t>
            </a:r>
            <a:r>
              <a:rPr lang="en-US" altLang="zh-CN" u="sng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Repurposing diffusion-based image generators for </a:t>
            </a:r>
            <a:r>
              <a:rPr lang="en-US" altLang="zh-CN" u="sng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monoc</a:t>
            </a:r>
            <a:r>
              <a:rPr lang="en-US" altLang="zh-CN" u="sng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u="sng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ular</a:t>
            </a:r>
            <a:r>
              <a:rPr lang="en-US" altLang="zh-CN" u="sng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depth estimation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</a:t>
            </a:r>
          </a:p>
          <a:p>
            <a:pPr marL="400050" indent="-400050" algn="just">
              <a:buFont typeface="+mj-lt"/>
              <a:buAutoNum type="romanUcPeriod"/>
            </a:pP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L. Yang, B. Kang, Z. Huang, X. Xu, J. Feng, and H. Zhao, “</a:t>
            </a:r>
            <a:r>
              <a:rPr lang="en-US" altLang="zh-CN" u="sng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Depth anything: Unleashing the power of large-scale unlabeled data</a:t>
            </a:r>
            <a:r>
              <a:rPr lang="en-US" altLang="zh-C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,”</a:t>
            </a:r>
            <a:endParaRPr lang="zh-CN" altLang="en-US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54CB59D-3B9E-892D-D65A-BD54BC08C880}"/>
              </a:ext>
            </a:extLst>
          </p:cNvPr>
          <p:cNvGrpSpPr/>
          <p:nvPr/>
        </p:nvGrpSpPr>
        <p:grpSpPr>
          <a:xfrm>
            <a:off x="703943" y="3657410"/>
            <a:ext cx="5987233" cy="1382573"/>
            <a:chOff x="703943" y="3198167"/>
            <a:chExt cx="5987233" cy="1382573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5316BC7-F621-8640-C8CD-9AD167B7CAF8}"/>
                </a:ext>
              </a:extLst>
            </p:cNvPr>
            <p:cNvSpPr txBox="1"/>
            <p:nvPr/>
          </p:nvSpPr>
          <p:spPr>
            <a:xfrm>
              <a:off x="703943" y="3198167"/>
              <a:ext cx="18360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Contact:</a:t>
              </a:r>
              <a:endParaRPr lang="zh-CN" altLang="en-US" sz="2400" b="1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1D3DB29-2FD3-2385-9D31-C69E167E0E7B}"/>
                </a:ext>
              </a:extLst>
            </p:cNvPr>
            <p:cNvSpPr txBox="1"/>
            <p:nvPr/>
          </p:nvSpPr>
          <p:spPr>
            <a:xfrm>
              <a:off x="849085" y="3657410"/>
              <a:ext cx="584209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pc="-1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E-mail: </a:t>
              </a:r>
              <a:r>
                <a:rPr lang="en-US" altLang="zh-CN" spc="-10" dirty="0">
                  <a:solidFill>
                    <a:srgbClr val="002060"/>
                  </a:solidFill>
                  <a:latin typeface="+mj-lt"/>
                  <a:cs typeface="Times New Roman" panose="02020603050405020304" pitchFamily="18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Haruko386@outlook.com</a:t>
              </a:r>
              <a:endParaRPr lang="en-US" altLang="zh-CN" spc="-10" dirty="0">
                <a:solidFill>
                  <a:srgbClr val="002060"/>
                </a:solidFill>
                <a:latin typeface="+mj-lt"/>
                <a:cs typeface="Times New Roman" panose="02020603050405020304" pitchFamily="18" charset="0"/>
              </a:endParaRPr>
            </a:p>
            <a:p>
              <a:r>
                <a:rPr lang="en-US" altLang="zh-CN" spc="-1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Github: </a:t>
              </a:r>
              <a:r>
                <a:rPr lang="en-US" altLang="zh-CN" spc="-10" dirty="0">
                  <a:solidFill>
                    <a:srgbClr val="002060"/>
                  </a:solidFill>
                  <a:latin typeface="+mj-lt"/>
                  <a:cs typeface="Times New Roman" panose="02020603050405020304" pitchFamily="18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github.com/Haruko386</a:t>
              </a:r>
              <a:endParaRPr lang="en-US" altLang="zh-CN" spc="-10" dirty="0">
                <a:solidFill>
                  <a:srgbClr val="002060"/>
                </a:solidFill>
                <a:latin typeface="+mj-lt"/>
                <a:cs typeface="Times New Roman" panose="02020603050405020304" pitchFamily="18" charset="0"/>
              </a:endParaRPr>
            </a:p>
            <a:p>
              <a:r>
                <a:rPr lang="en-US" altLang="zh-CN" spc="-10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CodePage</a:t>
              </a:r>
              <a:r>
                <a:rPr lang="en-US" altLang="zh-CN" spc="-10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US" altLang="zh-CN" u="sng" spc="-10" dirty="0">
                  <a:solidFill>
                    <a:srgbClr val="002060"/>
                  </a:solidFill>
                  <a:latin typeface="+mj-lt"/>
                  <a:cs typeface="Times New Roman" panose="02020603050405020304" pitchFamily="18" charset="0"/>
                </a:rPr>
                <a:t>github.com/Haruko386/ApDepth</a:t>
              </a: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7440F566-AED8-A947-51A1-4C70A9156B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6306" y="3657410"/>
            <a:ext cx="2711751" cy="203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477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915</Words>
  <Application>Microsoft Office PowerPoint</Application>
  <PresentationFormat>宽屏</PresentationFormat>
  <Paragraphs>55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苹方-简</vt:lpstr>
      <vt:lpstr>Arial</vt:lpstr>
      <vt:lpstr>Calibri</vt:lpstr>
      <vt:lpstr>Times New Roman</vt:lpstr>
      <vt:lpstr>Office 主题​​</vt:lpstr>
      <vt:lpstr>PowerPoint 演示文稿</vt:lpstr>
      <vt:lpstr>Stable Diffusion 2.1</vt:lpstr>
      <vt:lpstr>Marigold</vt:lpstr>
      <vt:lpstr>Based on LAION-5B</vt:lpstr>
      <vt:lpstr>Marigold</vt:lpstr>
      <vt:lpstr>Where does the RICH VISUAL KNOWLEDGE reside in Diffusion Model? </vt:lpstr>
      <vt:lpstr>对于编码器的改进</vt:lpstr>
      <vt:lpstr>Result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Haruko386 Hare</dc:creator>
  <cp:lastModifiedBy>Haruko386 Hare</cp:lastModifiedBy>
  <cp:revision>53</cp:revision>
  <dcterms:created xsi:type="dcterms:W3CDTF">2025-02-06T09:29:27Z</dcterms:created>
  <dcterms:modified xsi:type="dcterms:W3CDTF">2025-09-03T05:58:05Z</dcterms:modified>
</cp:coreProperties>
</file>

<file path=docProps/thumbnail.jpeg>
</file>